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1302" r:id="rId3"/>
    <p:sldId id="1303" r:id="rId4"/>
    <p:sldId id="1304" r:id="rId5"/>
    <p:sldId id="1305" r:id="rId6"/>
    <p:sldId id="1306" r:id="rId7"/>
    <p:sldId id="1307" r:id="rId8"/>
    <p:sldId id="1308" r:id="rId9"/>
    <p:sldId id="1309" r:id="rId10"/>
    <p:sldId id="1310" r:id="rId11"/>
    <p:sldId id="1311" r:id="rId12"/>
    <p:sldId id="1312" r:id="rId13"/>
    <p:sldId id="1315" r:id="rId14"/>
    <p:sldId id="1174" r:id="rId15"/>
    <p:sldId id="1160" r:id="rId16"/>
    <p:sldId id="1162" r:id="rId17"/>
    <p:sldId id="1199" r:id="rId18"/>
    <p:sldId id="1178" r:id="rId19"/>
    <p:sldId id="1175" r:id="rId20"/>
    <p:sldId id="1176" r:id="rId21"/>
    <p:sldId id="1177" r:id="rId22"/>
    <p:sldId id="1329" r:id="rId23"/>
    <p:sldId id="1330" r:id="rId24"/>
    <p:sldId id="1282" r:id="rId25"/>
    <p:sldId id="1283" r:id="rId26"/>
    <p:sldId id="1163" r:id="rId27"/>
    <p:sldId id="1180" r:id="rId28"/>
    <p:sldId id="1164" r:id="rId29"/>
    <p:sldId id="1184" r:id="rId30"/>
    <p:sldId id="1167" r:id="rId31"/>
    <p:sldId id="1300" r:id="rId32"/>
    <p:sldId id="1301" r:id="rId33"/>
    <p:sldId id="1169" r:id="rId34"/>
    <p:sldId id="1225" r:id="rId35"/>
    <p:sldId id="1226" r:id="rId36"/>
    <p:sldId id="1224" r:id="rId37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FDFD"/>
    <a:srgbClr val="FFFFFF"/>
    <a:srgbClr val="2A40E2"/>
    <a:srgbClr val="02E3EE"/>
    <a:srgbClr val="233AE1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5" autoAdjust="0"/>
    <p:restoredTop sz="82299" autoAdjust="0"/>
  </p:normalViewPr>
  <p:slideViewPr>
    <p:cSldViewPr>
      <p:cViewPr>
        <p:scale>
          <a:sx n="100" d="100"/>
          <a:sy n="100" d="100"/>
        </p:scale>
        <p:origin x="800" y="-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3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759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550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513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1252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704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34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5885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0704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2405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I/O in a modern processor.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9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828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603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23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5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5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88963"/>
            <a:ext cx="4549775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5480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7012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4616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9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3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18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128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786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673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Example: one program, touches 50 pages (each equally likely). Have only 40 physical page frames.</a:t>
            </a:r>
          </a:p>
          <a:p>
            <a:r>
              <a:rPr lang="en-US" altLang="en-US" smtClean="0"/>
              <a:t>How bad is this?</a:t>
            </a:r>
          </a:p>
          <a:p>
            <a:r>
              <a:rPr lang="en-US" altLang="en-US" smtClean="0"/>
              <a:t>  - Does your program run at 80% speed?</a:t>
            </a:r>
          </a:p>
          <a:p>
            <a:r>
              <a:rPr lang="en-US" altLang="en-US" smtClean="0"/>
              <a:t>  - Does your program run at 20% speed?</a:t>
            </a:r>
          </a:p>
          <a:p>
            <a:r>
              <a:rPr lang="en-US" altLang="en-US" smtClean="0"/>
              <a:t>Performance is really bad</a:t>
            </a:r>
          </a:p>
          <a:p>
            <a:r>
              <a:rPr lang="en-US" altLang="en-US" smtClean="0"/>
              <a:t>If we have enough pages, 200 ns/ref, but if too few pages, assume every 5</a:t>
            </a:r>
            <a:r>
              <a:rPr lang="en-US" altLang="en-US" baseline="30000" smtClean="0"/>
              <a:t>th</a:t>
            </a:r>
            <a:r>
              <a:rPr lang="en-US" altLang="en-US" smtClean="0"/>
              <a:t> page reference causes a page fault</a:t>
            </a:r>
          </a:p>
          <a:p>
            <a:r>
              <a:rPr lang="en-US" altLang="en-US" smtClean="0"/>
              <a:t>= 4 refs x 200 ns</a:t>
            </a:r>
          </a:p>
          <a:p>
            <a:r>
              <a:rPr lang="en-US" altLang="en-US" smtClean="0"/>
              <a:t>  1 page fault x 10 ms for disk I/O</a:t>
            </a:r>
          </a:p>
          <a:p>
            <a:r>
              <a:rPr lang="en-US" altLang="en-US" smtClean="0"/>
              <a:t>= 5 refs, 10 ms + 800 ns =&gt; 2 ms/ref (not 100 MIPS, but 500 IPS! Factor of 10,000)</a:t>
            </a:r>
          </a:p>
          <a:p>
            <a:r>
              <a:rPr lang="en-US" altLang="en-US" smtClean="0"/>
              <a:t>Machine appears to have stopped!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381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Body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7971861" y="6551613"/>
            <a:ext cx="93934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16.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82263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10/22/18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i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962400" y="6545711"/>
            <a:ext cx="1949550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 UCB Fall 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wm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rveymonkey.com/r/7YNS59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wmf"/><Relationship Id="rId13" Type="http://schemas.openxmlformats.org/officeDocument/2006/relationships/image" Target="../media/image29.png"/><Relationship Id="rId1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1.wmf"/><Relationship Id="rId5" Type="http://schemas.openxmlformats.org/officeDocument/2006/relationships/image" Target="../media/image22.png"/><Relationship Id="rId6" Type="http://schemas.openxmlformats.org/officeDocument/2006/relationships/image" Target="../media/image23.wmf"/><Relationship Id="rId7" Type="http://schemas.openxmlformats.org/officeDocument/2006/relationships/image" Target="../media/image24.wmf"/><Relationship Id="rId8" Type="http://schemas.openxmlformats.org/officeDocument/2006/relationships/image" Target="../media/image25.wmf"/><Relationship Id="rId9" Type="http://schemas.openxmlformats.org/officeDocument/2006/relationships/image" Target="../media/image1.png"/><Relationship Id="rId10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743200"/>
          </a:xfrm>
          <a:noFill/>
        </p:spPr>
        <p:txBody>
          <a:bodyPr/>
          <a:lstStyle/>
          <a:p>
            <a:r>
              <a:rPr lang="en-US" altLang="en-US" sz="3000" dirty="0" smtClean="0"/>
              <a:t>CS162</a:t>
            </a:r>
            <a:br>
              <a:rPr lang="en-US" altLang="en-US" sz="3000" dirty="0" smtClean="0"/>
            </a:br>
            <a:r>
              <a:rPr lang="en-US" altLang="en-US" sz="3000" dirty="0" smtClean="0"/>
              <a:t>Operating Systems and</a:t>
            </a:r>
            <a:br>
              <a:rPr lang="en-US" altLang="en-US" sz="3000" dirty="0" smtClean="0"/>
            </a:br>
            <a:r>
              <a:rPr lang="en-US" altLang="en-US" sz="3000" dirty="0" smtClean="0"/>
              <a:t>Systems Programming</a:t>
            </a:r>
            <a:br>
              <a:rPr lang="en-US" altLang="en-US" sz="3000" dirty="0" smtClean="0"/>
            </a:br>
            <a:r>
              <a:rPr lang="en-US" altLang="en-US" sz="3000" dirty="0" smtClean="0"/>
              <a:t>Lecture 16</a:t>
            </a:r>
            <a:br>
              <a:rPr lang="en-US" altLang="en-US" sz="3000" dirty="0" smtClean="0"/>
            </a:br>
            <a:r>
              <a:rPr lang="en-US" altLang="en-US" sz="3000" dirty="0" smtClean="0"/>
              <a:t> </a:t>
            </a:r>
            <a:br>
              <a:rPr lang="en-US" altLang="en-US" sz="3000" dirty="0" smtClean="0"/>
            </a:br>
            <a:r>
              <a:rPr lang="en-US" altLang="en-US" sz="3000" dirty="0" smtClean="0"/>
              <a:t>Finish caching,</a:t>
            </a:r>
            <a:br>
              <a:rPr lang="en-US" altLang="en-US" sz="3000" dirty="0" smtClean="0"/>
            </a:br>
            <a:r>
              <a:rPr lang="en-US" altLang="en-US" sz="3000" dirty="0" smtClean="0"/>
              <a:t>General I/O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828800"/>
          </a:xfrm>
          <a:noFill/>
        </p:spPr>
        <p:txBody>
          <a:bodyPr/>
          <a:lstStyle/>
          <a:p>
            <a:pPr marL="285750" indent="-285750"/>
            <a:r>
              <a:rPr lang="en-US" altLang="en-US" dirty="0" smtClean="0"/>
              <a:t>October 20</a:t>
            </a:r>
            <a:r>
              <a:rPr lang="en-US" altLang="en-US" baseline="30000" dirty="0" smtClean="0"/>
              <a:t>th</a:t>
            </a:r>
            <a:r>
              <a:rPr lang="en-US" altLang="en-US" dirty="0" smtClean="0"/>
              <a:t>, 2018</a:t>
            </a:r>
          </a:p>
          <a:p>
            <a:pPr marL="285750" indent="-285750"/>
            <a:r>
              <a:rPr lang="en-US" altLang="en-US" dirty="0" smtClean="0"/>
              <a:t>Ion Stoica</a:t>
            </a:r>
          </a:p>
          <a:p>
            <a:pPr marL="285750" indent="-285750"/>
            <a:r>
              <a:rPr lang="en-US" altLang="en-US" dirty="0" smtClean="0"/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4419600" cy="55626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ea typeface="굴림" panose="020B0600000101010101" pitchFamily="34" charset="-127"/>
              </a:rPr>
              <a:t>Program Memory Access Patterns have temporal and spatial locality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Group of Pages accessed along a given time slice called the “Working Set”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Working Set defines minimum number of pages needed for process to behave “well”</a:t>
            </a:r>
          </a:p>
          <a:p>
            <a:r>
              <a:rPr lang="en-US" altLang="ko-KR" sz="2800" dirty="0" smtClean="0">
                <a:ea typeface="굴림" panose="020B0600000101010101" pitchFamily="34" charset="-127"/>
              </a:rPr>
              <a:t>Not enough memory for Working Set 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sz="2400" dirty="0" smtClean="0">
              <a:ea typeface="굴림" panose="020B0600000101010101" pitchFamily="34" charset="-127"/>
            </a:endParaRPr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838200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Locality In A Memory-Reference Pattern</a:t>
            </a:r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45720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8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25 3.36725E-6 L 0.92093 -0.00139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build="p"/>
      <p:bldP spid="8110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Working-Set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362200"/>
            <a:ext cx="8866188" cy="4191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ko-KR" altLang="en-US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  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Example:  10,000 instructions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i="1" dirty="0" err="1" smtClean="0">
                <a:ea typeface="굴림" panose="020B0600000101010101" pitchFamily="34" charset="-127"/>
                <a:sym typeface="Symbol" panose="05050102010706020507" pitchFamily="18" charset="2"/>
              </a:rPr>
              <a:t>WS</a:t>
            </a:r>
            <a:r>
              <a:rPr lang="en-US" altLang="ko-KR" sz="2800" i="1" baseline="-25000" dirty="0" err="1" smtClean="0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 (working set of Process </a:t>
            </a:r>
            <a:r>
              <a:rPr lang="en-US" altLang="ko-KR" sz="2800" i="1" dirty="0" smtClean="0">
                <a:ea typeface="굴림" panose="020B0600000101010101" pitchFamily="34" charset="-127"/>
                <a:sym typeface="Symbol" panose="05050102010706020507" pitchFamily="18" charset="2"/>
              </a:rPr>
              <a:t>P</a:t>
            </a:r>
            <a:r>
              <a:rPr lang="en-US" altLang="ko-KR" sz="2800" i="1" baseline="-25000" dirty="0" smtClean="0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) = total set of pages referenced in the most recent  (varies in time)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if  =   will encompass entire program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i="1" dirty="0" smtClean="0"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 = |</a:t>
            </a:r>
            <a:r>
              <a:rPr lang="en-US" altLang="ko-KR" sz="2800" i="1" dirty="0" err="1" smtClean="0">
                <a:ea typeface="굴림" panose="020B0600000101010101" pitchFamily="34" charset="-127"/>
                <a:sym typeface="Symbol" panose="05050102010706020507" pitchFamily="18" charset="2"/>
              </a:rPr>
              <a:t>WS</a:t>
            </a:r>
            <a:r>
              <a:rPr lang="en-US" altLang="ko-KR" sz="2800" i="1" baseline="-25000" dirty="0" err="1" smtClean="0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|  total demand frames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if </a:t>
            </a:r>
            <a:r>
              <a:rPr lang="en-US" altLang="ko-KR" sz="2800" i="1" dirty="0" smtClean="0"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 &gt; </a:t>
            </a:r>
            <a:r>
              <a:rPr lang="en-US" altLang="ko-KR" sz="2800" i="1" dirty="0" smtClean="0">
                <a:ea typeface="굴림" panose="020B0600000101010101" pitchFamily="34" charset="-127"/>
                <a:sym typeface="Symbol" panose="05050102010706020507" pitchFamily="18" charset="2"/>
              </a:rPr>
              <a:t>m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  Thrashing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Policy: if </a:t>
            </a:r>
            <a:r>
              <a:rPr lang="en-US" altLang="ko-KR" sz="2400" i="1" dirty="0" smtClean="0"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 &gt; m, then suspend/swap out processes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This can improve overall system behavior by a lot!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914400" y="685800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What about Compulsory Misses?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5715000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ea typeface="굴림" panose="020B0600000101010101" pitchFamily="34" charset="-127"/>
              </a:rPr>
              <a:t>Recall that compulsory misses are misses that occur the first time that a page is seen	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Pages that are touched for the first time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Pages that are touched after process is swapped out/swapped back in</a:t>
            </a:r>
          </a:p>
          <a:p>
            <a:r>
              <a:rPr lang="en-US" altLang="ko-KR" sz="28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Clustering: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On a page-fault, bring in multiple pages “around” the faulting page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Since efficiency of disk reads increases with sequential reads, makes sense to read several sequential pages</a:t>
            </a:r>
          </a:p>
          <a:p>
            <a:r>
              <a:rPr lang="en-US" altLang="ko-KR" sz="28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Working Set Tracking: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Use algorithm to try to track working set of application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When swapping process back in, swap in working set</a:t>
            </a:r>
          </a:p>
        </p:txBody>
      </p:sp>
    </p:spTree>
    <p:extLst>
      <p:ext uri="{BB962C8B-B14F-4D97-AF65-F5344CB8AC3E}">
        <p14:creationId xmlns:p14="http://schemas.microsoft.com/office/powerpoint/2010/main" val="1298308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I/O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9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The Requirements of I/O</a:t>
            </a:r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305800" cy="5105400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So far in this course:</a:t>
            </a:r>
          </a:p>
          <a:p>
            <a:pPr lvl="1"/>
            <a:r>
              <a:rPr lang="en-US" altLang="ko-KR" sz="2400" dirty="0" smtClean="0"/>
              <a:t>We have learned how to manage CPU and memory</a:t>
            </a:r>
          </a:p>
          <a:p>
            <a:pPr lvl="1"/>
            <a:endParaRPr lang="en-US" altLang="ko-KR" sz="2400" dirty="0" smtClean="0"/>
          </a:p>
          <a:p>
            <a:r>
              <a:rPr lang="en-US" altLang="ko-KR" sz="2800" dirty="0" smtClean="0"/>
              <a:t>What about I/O?</a:t>
            </a:r>
          </a:p>
          <a:p>
            <a:pPr lvl="1"/>
            <a:r>
              <a:rPr lang="en-US" altLang="ko-KR" sz="2400" dirty="0" smtClean="0"/>
              <a:t>Without I/O, computers are useless (disembodied brains?)</a:t>
            </a:r>
          </a:p>
          <a:p>
            <a:pPr lvl="1"/>
            <a:r>
              <a:rPr lang="en-US" altLang="ko-KR" sz="2400" dirty="0" smtClean="0"/>
              <a:t>But… thousands of devices, each slightly different</a:t>
            </a:r>
          </a:p>
          <a:p>
            <a:pPr lvl="2"/>
            <a:r>
              <a:rPr lang="en-US" altLang="ko-KR" sz="2400" dirty="0" smtClean="0"/>
              <a:t>How can we standardize the interfaces to these devices?</a:t>
            </a:r>
          </a:p>
          <a:p>
            <a:pPr lvl="1"/>
            <a:r>
              <a:rPr lang="en-US" altLang="ko-KR" sz="2400" dirty="0" smtClean="0"/>
              <a:t>Devices unreliable: media failures and transmission errors</a:t>
            </a:r>
          </a:p>
          <a:p>
            <a:pPr lvl="2"/>
            <a:r>
              <a:rPr lang="en-US" altLang="ko-KR" sz="2400" dirty="0" smtClean="0"/>
              <a:t>How can we make them reliable???</a:t>
            </a:r>
          </a:p>
          <a:p>
            <a:pPr lvl="1"/>
            <a:r>
              <a:rPr lang="en-US" altLang="ko-KR" sz="2400" dirty="0" smtClean="0"/>
              <a:t>Devices unpredictable and/or slow</a:t>
            </a:r>
          </a:p>
          <a:p>
            <a:pPr lvl="2"/>
            <a:r>
              <a:rPr lang="en-US" altLang="ko-KR" sz="2400" dirty="0" smtClean="0"/>
              <a:t>How can we manage them if we don’t know what they will do or how they will perform?</a:t>
            </a:r>
          </a:p>
        </p:txBody>
      </p:sp>
    </p:spTree>
    <p:extLst>
      <p:ext uri="{BB962C8B-B14F-4D97-AF65-F5344CB8AC3E}">
        <p14:creationId xmlns:p14="http://schemas.microsoft.com/office/powerpoint/2010/main" val="3689786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1524000" y="2209800"/>
            <a:ext cx="6705600" cy="43434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00600" y="3581400"/>
            <a:ext cx="2171700" cy="217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01000" cy="736600"/>
          </a:xfrm>
        </p:spPr>
        <p:txBody>
          <a:bodyPr/>
          <a:lstStyle/>
          <a:p>
            <a:r>
              <a:rPr lang="en-US" dirty="0" smtClean="0"/>
              <a:t>OS Basics: I/O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 bwMode="auto">
          <a:xfrm flipV="1">
            <a:off x="3810000" y="3455949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thinThick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191000" y="3429000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9" name="Can 38"/>
          <p:cNvSpPr/>
          <p:nvPr/>
        </p:nvSpPr>
        <p:spPr bwMode="auto">
          <a:xfrm>
            <a:off x="2362200" y="4419600"/>
            <a:ext cx="1143000" cy="1295400"/>
          </a:xfrm>
          <a:prstGeom prst="ca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storage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05400"/>
            <a:ext cx="1473200" cy="10019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81600"/>
            <a:ext cx="1237948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019800"/>
            <a:ext cx="723900" cy="455315"/>
          </a:xfrm>
          <a:prstGeom prst="rect">
            <a:avLst/>
          </a:prstGeom>
        </p:spPr>
      </p:pic>
      <p:sp>
        <p:nvSpPr>
          <p:cNvPr id="45" name="Punched Tape 44"/>
          <p:cNvSpPr/>
          <p:nvPr/>
        </p:nvSpPr>
        <p:spPr bwMode="auto">
          <a:xfrm rot="5400000">
            <a:off x="2400300" y="1104900"/>
            <a:ext cx="1219200" cy="838200"/>
          </a:xfrm>
          <a:prstGeom prst="flowChartPunchedTape">
            <a:avLst/>
          </a:prstGeom>
          <a:solidFill>
            <a:srgbClr val="79FF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3048000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Processor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048000" y="2057400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1752600"/>
            <a:ext cx="303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OS Hardware Virtualization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2209800"/>
            <a:ext cx="1222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Hardware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4000" y="1828800"/>
            <a:ext cx="110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Software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286000"/>
            <a:ext cx="1752600" cy="1676400"/>
          </a:xfrm>
          <a:prstGeom prst="rect">
            <a:avLst/>
          </a:prstGeom>
          <a:solidFill>
            <a:srgbClr val="C0D2FE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Memory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200" y="4495800"/>
            <a:ext cx="1237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Networks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29400" y="6019800"/>
            <a:ext cx="1027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Displays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7800" y="6172200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Inputs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1400" y="1447800"/>
            <a:ext cx="1000467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Processes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3400" y="1219200"/>
            <a:ext cx="1469120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Address Spaces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41150" y="1447800"/>
            <a:ext cx="546945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Files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67000" y="2209800"/>
            <a:ext cx="46679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ISA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72200" y="1219200"/>
            <a:ext cx="98751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Windows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9874" y="1447800"/>
            <a:ext cx="81990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Sockets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24200" y="3505200"/>
            <a:ext cx="533400" cy="304800"/>
            <a:chOff x="3124200" y="3657600"/>
            <a:chExt cx="533400" cy="30480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9" name="Rectangle 48"/>
          <p:cNvSpPr/>
          <p:nvPr/>
        </p:nvSpPr>
        <p:spPr bwMode="auto">
          <a:xfrm>
            <a:off x="4800600" y="2743200"/>
            <a:ext cx="838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76800" y="3581400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OS</a:t>
            </a:r>
            <a:endParaRPr kumimoji="0" 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791200" y="2743200"/>
            <a:ext cx="609600" cy="38100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715000" y="2971800"/>
            <a:ext cx="609600" cy="38100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Curved Connector 54"/>
          <p:cNvCxnSpPr/>
          <p:nvPr/>
        </p:nvCxnSpPr>
        <p:spPr bwMode="auto">
          <a:xfrm rot="5400000" flipH="1" flipV="1">
            <a:off x="3867150" y="2533650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10000" y="990600"/>
            <a:ext cx="857029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Gill Sans" charset="0"/>
                <a:ea typeface="Gill Sans" charset="0"/>
                <a:cs typeface="Gill Sans" charset="0"/>
              </a:rPr>
              <a:t>Threads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07395" y="3124200"/>
            <a:ext cx="6293605" cy="1418553"/>
            <a:chOff x="1707395" y="3276600"/>
            <a:chExt cx="6293605" cy="1418553"/>
          </a:xfrm>
        </p:grpSpPr>
        <p:sp>
          <p:nvSpPr>
            <p:cNvPr id="14" name="Arc 13"/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3200" y="3276600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Protection Boundary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48" name="Curved Connector 47"/>
          <p:cNvCxnSpPr/>
          <p:nvPr/>
        </p:nvCxnSpPr>
        <p:spPr bwMode="auto">
          <a:xfrm rot="10800000" flipV="1">
            <a:off x="2971800" y="3124200"/>
            <a:ext cx="1981200" cy="1752600"/>
          </a:xfrm>
          <a:prstGeom prst="curvedConnector3">
            <a:avLst/>
          </a:prstGeom>
          <a:solidFill>
            <a:schemeClr val="accent1"/>
          </a:solidFill>
          <a:ln w="31750" cap="flat" cmpd="sng" algn="ctr">
            <a:solidFill>
              <a:srgbClr val="CC9966"/>
            </a:solidFill>
            <a:prstDash val="sysDash"/>
            <a:round/>
            <a:headEnd type="triangle" w="lg" len="sm"/>
            <a:tailEnd type="triangle"/>
          </a:ln>
          <a:effectLst/>
        </p:spPr>
      </p:cxnSp>
      <p:sp>
        <p:nvSpPr>
          <p:cNvPr id="54" name="Freeform 53"/>
          <p:cNvSpPr/>
          <p:nvPr/>
        </p:nvSpPr>
        <p:spPr>
          <a:xfrm>
            <a:off x="4343400" y="3200400"/>
            <a:ext cx="1622677" cy="1379014"/>
          </a:xfrm>
          <a:custGeom>
            <a:avLst/>
            <a:gdLst>
              <a:gd name="connsiteX0" fmla="*/ 617212 w 1622677"/>
              <a:gd name="connsiteY0" fmla="*/ 0 h 1379014"/>
              <a:gd name="connsiteX1" fmla="*/ 52741 w 1622677"/>
              <a:gd name="connsiteY1" fmla="*/ 211660 h 1379014"/>
              <a:gd name="connsiteX2" fmla="*/ 26281 w 1622677"/>
              <a:gd name="connsiteY2" fmla="*/ 626160 h 1379014"/>
              <a:gd name="connsiteX3" fmla="*/ 70380 w 1622677"/>
              <a:gd name="connsiteY3" fmla="*/ 1208225 h 1379014"/>
              <a:gd name="connsiteX4" fmla="*/ 405535 w 1622677"/>
              <a:gd name="connsiteY4" fmla="*/ 1375789 h 1379014"/>
              <a:gd name="connsiteX5" fmla="*/ 1622677 w 1622677"/>
              <a:gd name="connsiteY5" fmla="*/ 1322874 h 137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2677" h="1379014">
                <a:moveTo>
                  <a:pt x="617212" y="0"/>
                </a:moveTo>
                <a:cubicBezTo>
                  <a:pt x="384220" y="53650"/>
                  <a:pt x="151229" y="107300"/>
                  <a:pt x="52741" y="211660"/>
                </a:cubicBezTo>
                <a:cubicBezTo>
                  <a:pt x="-45747" y="316020"/>
                  <a:pt x="23341" y="460066"/>
                  <a:pt x="26281" y="626160"/>
                </a:cubicBezTo>
                <a:cubicBezTo>
                  <a:pt x="29221" y="792254"/>
                  <a:pt x="7171" y="1083287"/>
                  <a:pt x="70380" y="1208225"/>
                </a:cubicBezTo>
                <a:cubicBezTo>
                  <a:pt x="133589" y="1333163"/>
                  <a:pt x="146819" y="1356681"/>
                  <a:pt x="405535" y="1375789"/>
                </a:cubicBezTo>
                <a:cubicBezTo>
                  <a:pt x="664251" y="1394897"/>
                  <a:pt x="1622677" y="1322874"/>
                  <a:pt x="1622677" y="1322874"/>
                </a:cubicBezTo>
              </a:path>
            </a:pathLst>
          </a:custGeom>
          <a:ln w="38100" cmpd="sng">
            <a:solidFill>
              <a:srgbClr val="CC9966"/>
            </a:solidFill>
            <a:prstDash val="dash"/>
            <a:headEnd type="triangl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05200" y="4114800"/>
            <a:ext cx="1371600" cy="2286000"/>
            <a:chOff x="3505200" y="4267200"/>
            <a:chExt cx="1371600" cy="22860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charset="0"/>
                  <a:ea typeface="Gill Sans Light" charset="0"/>
                  <a:cs typeface="Gill Sans Light" charset="0"/>
                </a:rPr>
                <a:t>Ctrlr</a:t>
              </a: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8" name="Rectangle 67"/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0556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2124"/>
            <a:ext cx="8229600" cy="1286253"/>
          </a:xfrm>
        </p:spPr>
        <p:txBody>
          <a:bodyPr>
            <a:noAutofit/>
          </a:bodyPr>
          <a:lstStyle/>
          <a:p>
            <a:r>
              <a:rPr lang="en-US" dirty="0" smtClean="0"/>
              <a:t>I/O devices you recognize are supported by I/O Controllers</a:t>
            </a:r>
          </a:p>
          <a:p>
            <a:r>
              <a:rPr lang="en-US" dirty="0" smtClean="0"/>
              <a:t>Processors accesses them by reading and writing IO registers as if they were memory</a:t>
            </a:r>
          </a:p>
          <a:p>
            <a:pPr lvl="1"/>
            <a:r>
              <a:rPr lang="en-US" sz="2400" dirty="0" smtClean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811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15169" y="3403420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9600" y="1740515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4213" y="172464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09600" y="3113702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0563" y="308989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175520" y="1566711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57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146175" y="1346815"/>
            <a:ext cx="111819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660545" y="4436090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17327" y="2540845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89804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319213" y="2037608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320800" y="3403420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001838" y="3236964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998663" y="1825676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727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17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 smtClean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 smtClean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 smtClean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 smtClean="0">
                <a:latin typeface="Gill Sans" charset="0"/>
                <a:ea typeface="Gill Sans" charset="0"/>
                <a:cs typeface="Gill Sans" charset="0"/>
              </a:rPr>
              <a:t>Controllers</a:t>
            </a:r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07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59" y="973520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500438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29000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  <a:endParaRPr lang="en-US" sz="1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500439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29000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  <a:endParaRPr lang="en-US" sz="1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5120559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201453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69177" y="1058724"/>
            <a:ext cx="743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wires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161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39045" y="1327764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500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05199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  <a:endParaRPr lang="en-US" sz="1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22981" y="2619026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80038" y="2692245"/>
            <a:ext cx="14826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3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Operational Parameters for I/O</a:t>
            </a:r>
            <a:endParaRPr lang="en-US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9248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Data granularity: Byte vs. Block</a:t>
            </a:r>
          </a:p>
          <a:p>
            <a:pPr lvl="1"/>
            <a:r>
              <a:rPr lang="en-US" dirty="0" smtClean="0"/>
              <a:t>Some devices provide single byte at a time (e.g., keyboard)</a:t>
            </a:r>
          </a:p>
          <a:p>
            <a:pPr lvl="1"/>
            <a:r>
              <a:rPr lang="en-US" dirty="0" smtClean="0"/>
              <a:t>Others provide whole blocks (e.g., disks, networks, etc.)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Access pattern: Sequential vs. Random</a:t>
            </a:r>
          </a:p>
          <a:p>
            <a:pPr lvl="1"/>
            <a:r>
              <a:rPr lang="en-US" dirty="0" smtClean="0"/>
              <a:t>Some devices must be accessed sequentially (e.g., tape)</a:t>
            </a:r>
          </a:p>
          <a:p>
            <a:pPr lvl="1"/>
            <a:r>
              <a:rPr lang="en-US" dirty="0" smtClean="0"/>
              <a:t>Others can be accessed “randomly” (e.g., disk, cd, etc.)</a:t>
            </a:r>
          </a:p>
          <a:p>
            <a:pPr lvl="2"/>
            <a:r>
              <a:rPr lang="en-US" dirty="0" smtClean="0"/>
              <a:t>Fixed overhead to start transfers</a:t>
            </a:r>
          </a:p>
          <a:p>
            <a:pPr lvl="1"/>
            <a:r>
              <a:rPr lang="en-US" dirty="0" smtClean="0"/>
              <a:t>Some devices require continual monitoring</a:t>
            </a:r>
          </a:p>
          <a:p>
            <a:pPr lvl="1"/>
            <a:r>
              <a:rPr lang="en-US" dirty="0" smtClean="0"/>
              <a:t>Others generate interrupts when they need service</a:t>
            </a:r>
          </a:p>
          <a:p>
            <a:pPr lvl="5"/>
            <a:endParaRPr lang="en-US" dirty="0" smtClean="0"/>
          </a:p>
          <a:p>
            <a:r>
              <a:rPr lang="en-US" dirty="0" smtClean="0"/>
              <a:t>Transfer Mechanism: Programmed IO and DMA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38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76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z="4000" dirty="0" smtClean="0"/>
              <a:t>Kernel Device Structure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47382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600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77444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41987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75132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22397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7382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996226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Manager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93914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23974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41987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41987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23974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64567" y="2653352"/>
            <a:ext cx="15817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multitasking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96603" y="2667000"/>
            <a:ext cx="106952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memory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44561" y="2653352"/>
            <a:ext cx="15937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 smtClean="0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the VFS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99841" y="2667000"/>
            <a:ext cx="15658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device access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9832" y="2794135"/>
            <a:ext cx="150554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Connectivity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554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451056" y="5456121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7450456" y="5579735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252754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810000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52" y="5302011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673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FontTx/>
              <a:buNone/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d\n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",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FontTx/>
              <a:buNone/>
              <a:tabLst>
                <a:tab pos="1252538" algn="l"/>
                <a:tab pos="1603375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16908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33400"/>
          </a:xfrm>
        </p:spPr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Second-Chance List Algorithm (VAX/VMS)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0"/>
            <a:ext cx="8915400" cy="3048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Split memory in two: Active list (RW), SC list (Invalid)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Access pages in Active list at full speed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Otherwise, Page Fault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Always move overflow page from end of Active list to front of Second-chance list (SC) and mark invalid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Desired Page On SC List: move to front of Active list, mark RW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Not on SC list: page in to front of Active list, mark RW; page out LRU victim at end of SC list</a:t>
            </a:r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685800" y="730250"/>
            <a:ext cx="7664451" cy="2225675"/>
            <a:chOff x="432" y="384"/>
            <a:chExt cx="4828" cy="1402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432" y="624"/>
              <a:ext cx="1222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984" y="624"/>
              <a:ext cx="1276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5822951" y="730251"/>
            <a:ext cx="2744788" cy="458788"/>
            <a:chOff x="3668" y="384"/>
            <a:chExt cx="1729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68" y="480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416" y="384"/>
              <a:ext cx="9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603250" y="2905125"/>
            <a:ext cx="2139950" cy="828675"/>
            <a:chOff x="380" y="1754"/>
            <a:chExt cx="1348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04" y="1968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380" y="1754"/>
              <a:ext cx="897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2743200" y="1492250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15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 smtClean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  <a:endParaRPr lang="en-US" altLang="ko-KR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47" y="1160"/>
              <a:ext cx="6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3651251" y="608013"/>
            <a:ext cx="2978151" cy="3055938"/>
            <a:chOff x="2300" y="307"/>
            <a:chExt cx="1876" cy="192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 smtClean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  <a:endParaRPr lang="en-US" altLang="ko-KR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18" y="593"/>
              <a:ext cx="86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82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 smtClean="0">
                <a:ea typeface="굴림" panose="020B0600000101010101" pitchFamily="34" charset="-127"/>
              </a:rPr>
              <a:t> </a:t>
            </a:r>
            <a:r>
              <a:rPr lang="en-US" altLang="ko-KR" i="1" dirty="0" smtClean="0">
                <a:ea typeface="굴림" panose="020B0600000101010101" pitchFamily="34" charset="-127"/>
              </a:rPr>
              <a:t>e.g.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Commands include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 smtClean="0">
                <a:ea typeface="굴림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 smtClean="0">
                <a:ea typeface="굴림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 smtClean="0">
                <a:ea typeface="굴림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 smtClean="0">
                <a:ea typeface="굴림" panose="020B0600000101010101" pitchFamily="34" charset="-127"/>
              </a:rPr>
              <a:t> </a:t>
            </a:r>
            <a:r>
              <a:rPr lang="en-US" altLang="ko-KR" i="1" dirty="0" smtClean="0">
                <a:ea typeface="굴림" panose="020B0600000101010101" pitchFamily="34" charset="-127"/>
              </a:rPr>
              <a:t>e.g.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Commands include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 smtClean="0">
                <a:ea typeface="굴림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 smtClean="0">
                <a:ea typeface="굴림" panose="020B0600000101010101" pitchFamily="34" charset="-127"/>
              </a:rPr>
              <a:t>e.g.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 smtClean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Includes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 smtClean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1717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924800" cy="533400"/>
          </a:xfrm>
        </p:spPr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55626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 smtClean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When request data (e.g.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 smtClean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When write data (e.g.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 smtClean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 smtClean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 smtClean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3698251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791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Midterm </a:t>
            </a:r>
            <a:r>
              <a:rPr lang="en-US" sz="2800" dirty="0"/>
              <a:t>2</a:t>
            </a:r>
            <a:r>
              <a:rPr lang="en-US" sz="2800" dirty="0" smtClean="0"/>
              <a:t> coming up on </a:t>
            </a:r>
            <a:r>
              <a:rPr lang="en-US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Mon 10/29 5:00-6:30PM</a:t>
            </a:r>
          </a:p>
          <a:p>
            <a:pPr lvl="1"/>
            <a:r>
              <a:rPr lang="en-US" sz="2400" dirty="0" smtClean="0"/>
              <a:t>All topics up to and including Lecture 17 </a:t>
            </a:r>
          </a:p>
          <a:p>
            <a:pPr lvl="2"/>
            <a:r>
              <a:rPr lang="en-US" sz="2400" dirty="0" smtClean="0"/>
              <a:t>Focus will be on Lectures 11 – 17 and associated readings</a:t>
            </a:r>
          </a:p>
          <a:p>
            <a:pPr lvl="2"/>
            <a:r>
              <a:rPr lang="en-US" sz="2400" dirty="0" smtClean="0"/>
              <a:t>Projects 1 and 2</a:t>
            </a:r>
          </a:p>
          <a:p>
            <a:pPr lvl="2"/>
            <a:r>
              <a:rPr lang="en-US" sz="2400" dirty="0" smtClean="0"/>
              <a:t>Homework 0 – 2  </a:t>
            </a:r>
          </a:p>
          <a:p>
            <a:pPr lvl="1"/>
            <a:r>
              <a:rPr lang="en-US" sz="2400" dirty="0" smtClean="0"/>
              <a:t>Closed book</a:t>
            </a:r>
          </a:p>
          <a:p>
            <a:pPr lvl="1"/>
            <a:r>
              <a:rPr lang="en-US" sz="2400" dirty="0" smtClean="0"/>
              <a:t>2 pages hand-written notes both sides</a:t>
            </a:r>
          </a:p>
          <a:p>
            <a:pPr lvl="1"/>
            <a:endParaRPr lang="en-US" sz="2400" dirty="0"/>
          </a:p>
          <a:p>
            <a:r>
              <a:rPr lang="en-US" sz="2600" dirty="0" smtClean="0"/>
              <a:t>Please fill in the survey: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www.surveymonkey.com/r/7YNS59R</a:t>
            </a:r>
            <a:r>
              <a:rPr lang="en-US" sz="2800" dirty="0" smtClean="0"/>
              <a:t> </a:t>
            </a:r>
            <a:endParaRPr lang="en-US" sz="2600" dirty="0" smtClean="0"/>
          </a:p>
          <a:p>
            <a:pPr lvl="2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252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26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199" cy="736600"/>
          </a:xfrm>
        </p:spPr>
        <p:txBody>
          <a:bodyPr/>
          <a:lstStyle/>
          <a:p>
            <a:r>
              <a:rPr lang="en-US" dirty="0" smtClean="0"/>
              <a:t>Chip-scale Features of 2015 x86 (Sky Lake)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685800"/>
            <a:ext cx="6629399" cy="6096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Significant pieces: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Four </a:t>
            </a:r>
            <a:r>
              <a:rPr lang="en-US" sz="2400" dirty="0"/>
              <a:t>OOO cores with deeper </a:t>
            </a:r>
            <a:r>
              <a:rPr lang="en-US" sz="2400" dirty="0" smtClean="0"/>
              <a:t>buffers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New Intel MPX (Memory Protection Extensions)</a:t>
            </a:r>
            <a:endParaRPr lang="en-US" dirty="0" smtClean="0"/>
          </a:p>
          <a:p>
            <a:pPr lvl="2">
              <a:lnSpc>
                <a:spcPct val="80000"/>
              </a:lnSpc>
            </a:pPr>
            <a:r>
              <a:rPr lang="en-US" dirty="0" smtClean="0"/>
              <a:t>New Intel </a:t>
            </a:r>
            <a:r>
              <a:rPr lang="en-US" dirty="0"/>
              <a:t>SGX (Software Guard Extensions</a:t>
            </a:r>
            <a:r>
              <a:rPr lang="en-US" dirty="0" smtClean="0"/>
              <a:t>)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Issue up to 6 </a:t>
            </a:r>
            <a:r>
              <a:rPr lang="en-US" dirty="0" smtClean="0">
                <a:sym typeface="Symbol"/>
              </a:rPr>
              <a:t>-ops/cycle</a:t>
            </a: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Integrated GPU, System Agent (</a:t>
            </a:r>
            <a:r>
              <a:rPr lang="en-US" sz="2400" dirty="0" err="1" smtClean="0"/>
              <a:t>Mem</a:t>
            </a:r>
            <a:r>
              <a:rPr lang="en-US" sz="2400" dirty="0" smtClean="0"/>
              <a:t>, Fast I/O)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Large shared L3 cache with on-chip </a:t>
            </a:r>
            <a:r>
              <a:rPr lang="en-US" sz="2400" dirty="0"/>
              <a:t>r</a:t>
            </a:r>
            <a:r>
              <a:rPr lang="en-US" sz="2400" dirty="0" smtClean="0"/>
              <a:t>ing bus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2 MB/core instead of 1.5 MB/core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High-BW access to L3 Cache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Integrated I/O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Integrated memory controller (IMC)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Two independent channels of DDR3L/DDR4 DRAM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High-speed PCI-Express (for Graphics cards)</a:t>
            </a:r>
          </a:p>
          <a:p>
            <a:pPr lvl="1"/>
            <a:r>
              <a:rPr lang="en-US" sz="2400" dirty="0" smtClean="0"/>
              <a:t>Direct Media Interface (DMI) Connection to PCH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dirty="0" smtClean="0"/>
              <a:t>Platform Control Hub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350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 Lake I/O: PCH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952500"/>
            <a:ext cx="4191000" cy="5448300"/>
          </a:xfrm>
        </p:spPr>
        <p:txBody>
          <a:bodyPr>
            <a:noAutofit/>
          </a:bodyPr>
          <a:lstStyle/>
          <a:p>
            <a:r>
              <a:rPr lang="en-US" dirty="0" smtClean="0"/>
              <a:t>Platform Controller Hub</a:t>
            </a:r>
          </a:p>
          <a:p>
            <a:pPr lvl="1"/>
            <a:r>
              <a:rPr lang="en-US" sz="2400" dirty="0" smtClean="0"/>
              <a:t>Connected to processor with proprietary bus</a:t>
            </a:r>
          </a:p>
          <a:p>
            <a:pPr lvl="2"/>
            <a:r>
              <a:rPr lang="en-US" dirty="0" smtClean="0"/>
              <a:t>Direct Media Interface</a:t>
            </a:r>
          </a:p>
          <a:p>
            <a:r>
              <a:rPr lang="en-US" dirty="0" smtClean="0"/>
              <a:t>Types of I/O on PCH:</a:t>
            </a:r>
          </a:p>
          <a:p>
            <a:pPr lvl="1"/>
            <a:r>
              <a:rPr lang="en-US" sz="2400" dirty="0" smtClean="0"/>
              <a:t>USB, Ethernet</a:t>
            </a:r>
          </a:p>
          <a:p>
            <a:pPr lvl="1"/>
            <a:r>
              <a:rPr lang="en-US" sz="2400" dirty="0" smtClean="0"/>
              <a:t>Thunderbolt 3</a:t>
            </a:r>
          </a:p>
          <a:p>
            <a:pPr lvl="1"/>
            <a:r>
              <a:rPr lang="en-US" sz="2400" dirty="0" smtClean="0"/>
              <a:t>Audio, BIOS support</a:t>
            </a:r>
          </a:p>
          <a:p>
            <a:pPr lvl="1"/>
            <a:r>
              <a:rPr lang="en-US" sz="2400" dirty="0" smtClean="0"/>
              <a:t>More PCI Express (lower speed than on Processor)</a:t>
            </a:r>
          </a:p>
          <a:p>
            <a:pPr lvl="1"/>
            <a:r>
              <a:rPr lang="en-US" sz="2400" dirty="0" smtClean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791" y="5334000"/>
            <a:ext cx="37609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 smtClean="0">
                <a:latin typeface="Gill Sans" charset="0"/>
                <a:ea typeface="Gill Sans" charset="0"/>
                <a:cs typeface="Gill Sans" charset="0"/>
              </a:rPr>
              <a:t>System Configuration</a:t>
            </a:r>
            <a:endParaRPr lang="en-US" sz="3200" b="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8382000" y="3048770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6781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6858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3505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1752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6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7162800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1325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6" y="5181721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6477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6934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3429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3276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4724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4762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4724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4686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9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1212677" y="3173204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774" y="3336382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network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54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162800" cy="533400"/>
          </a:xfrm>
        </p:spPr>
        <p:txBody>
          <a:bodyPr/>
          <a:lstStyle/>
          <a:p>
            <a:r>
              <a:rPr lang="en-US" dirty="0" smtClean="0"/>
              <a:t>Example: PCI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62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67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3810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191000" y="877669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Bus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381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6134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2398071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4939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3810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372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SATA</a:t>
            </a: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/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7467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7467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6057900" y="2912235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510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3505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2667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6743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6877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5257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6057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2171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Root Hub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1371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Hub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3467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3048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33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Mouse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362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2737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2971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1899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2171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8055984" y="2710934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55983" y="2025134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15484" y="236220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438400" y="3440668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8400" y="169923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914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381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977998" y="236220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28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Controller</a:t>
            </a:r>
            <a:endParaRPr kumimoji="0" lang="en-US" sz="20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911528" y="2912235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914400" y="3921369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11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84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162800" cy="533400"/>
          </a:xfrm>
        </p:spPr>
        <p:txBody>
          <a:bodyPr/>
          <a:lstStyle/>
          <a:p>
            <a:r>
              <a:rPr lang="en-US" sz="2800" dirty="0" smtClean="0"/>
              <a:t>Example Device-Transfer Rates in Mb/s</a:t>
            </a:r>
            <a:br>
              <a:rPr lang="en-US" sz="2800" dirty="0" smtClean="0"/>
            </a:br>
            <a:r>
              <a:rPr lang="en-US" sz="2800" dirty="0" smtClean="0"/>
              <a:t> (Sun Enterprise 6000)</a:t>
            </a:r>
            <a:endParaRPr lang="en-US" sz="2800" dirty="0"/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5126038"/>
            <a:ext cx="7924800" cy="1579562"/>
          </a:xfrm>
        </p:spPr>
        <p:txBody>
          <a:bodyPr>
            <a:noAutofit/>
          </a:bodyPr>
          <a:lstStyle/>
          <a:p>
            <a:r>
              <a:rPr lang="en-US" dirty="0" smtClean="0"/>
              <a:t>Device Rates vary over 12 orders of magnitude !!!</a:t>
            </a:r>
          </a:p>
          <a:p>
            <a:pPr lvl="1"/>
            <a:r>
              <a:rPr lang="en-US" sz="2000" dirty="0" smtClean="0"/>
              <a:t>System better be able to handle this wide range</a:t>
            </a:r>
          </a:p>
          <a:p>
            <a:pPr lvl="1"/>
            <a:r>
              <a:rPr lang="en-US" sz="2000" dirty="0" smtClean="0"/>
              <a:t>Better not have high overhead/byte for fast devices!</a:t>
            </a:r>
          </a:p>
          <a:p>
            <a:pPr lvl="1"/>
            <a:r>
              <a:rPr lang="en-US" sz="2000" dirty="0" smtClean="0"/>
              <a:t>Better not waste time waiting for slow devices</a:t>
            </a:r>
            <a:endParaRPr lang="en-US" sz="2000" dirty="0"/>
          </a:p>
        </p:txBody>
      </p:sp>
      <p:pic>
        <p:nvPicPr>
          <p:cNvPr id="43011" name="Picture 4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38200"/>
            <a:ext cx="5041900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1"/>
          <p:cNvSpPr txBox="1">
            <a:spLocks noChangeArrowheads="1"/>
          </p:cNvSpPr>
          <p:nvPr/>
        </p:nvSpPr>
        <p:spPr bwMode="auto">
          <a:xfrm>
            <a:off x="6705600" y="4745038"/>
            <a:ext cx="458788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MS PGothic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100" b="0" smtClean="0">
                <a:latin typeface="Arial" charset="0"/>
                <a:cs typeface="Arial" charset="0"/>
              </a:rPr>
              <a:t>10m</a:t>
            </a:r>
            <a:endParaRPr lang="en-US" sz="1100" b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73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971800"/>
            <a:ext cx="8839200" cy="3657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CPU interacts with a </a:t>
            </a:r>
            <a:r>
              <a:rPr lang="en-US" altLang="ko-KR" i="1" dirty="0" smtClean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Contains a set of </a:t>
            </a:r>
            <a:r>
              <a:rPr lang="en-US" altLang="ko-KR" i="1" dirty="0" smtClean="0">
                <a:ea typeface="굴림" charset="-127"/>
              </a:rPr>
              <a:t>registers</a:t>
            </a:r>
            <a:r>
              <a:rPr lang="en-US" altLang="ko-KR" dirty="0" smtClean="0">
                <a:ea typeface="굴림" charset="-127"/>
              </a:rPr>
              <a:t> that </a:t>
            </a:r>
            <a:br>
              <a:rPr lang="en-US" altLang="ko-KR" dirty="0" smtClean="0">
                <a:ea typeface="굴림" charset="-127"/>
              </a:rPr>
            </a:br>
            <a:r>
              <a:rPr lang="en-US" altLang="ko-KR" dirty="0" smtClean="0">
                <a:ea typeface="굴림" charset="-127"/>
              </a:rPr>
              <a:t>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May contain memory for request </a:t>
            </a:r>
            <a:br>
              <a:rPr lang="en-US" altLang="ko-KR" dirty="0" smtClean="0">
                <a:ea typeface="굴림" charset="-127"/>
              </a:rPr>
            </a:br>
            <a:r>
              <a:rPr lang="en-US" altLang="ko-KR" dirty="0" smtClean="0">
                <a:ea typeface="굴림" charset="-127"/>
              </a:rPr>
              <a:t>queues or bit-mapped images 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Regardless of the complexity of the connections and buses, 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charset="-127"/>
              </a:rPr>
              <a:t>I/O instructions: </a:t>
            </a:r>
            <a:r>
              <a:rPr lang="en-US" altLang="ko-KR" dirty="0" smtClean="0">
                <a:ea typeface="굴림" charset="-127"/>
              </a:rPr>
              <a:t>in/out instructions</a:t>
            </a:r>
            <a:endParaRPr lang="en-US" altLang="ko-KR" dirty="0" smtClean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Example from the Intel architecture: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굴림" charset="-127"/>
              </a:rPr>
              <a:t>Memory mapped I/O: </a:t>
            </a:r>
            <a:r>
              <a:rPr lang="en-US" altLang="ko-KR" dirty="0" smtClean="0">
                <a:ea typeface="굴림" charset="-127"/>
              </a:rPr>
              <a:t>load/store instructions</a:t>
            </a:r>
            <a:endParaRPr lang="en-US" altLang="ko-KR" dirty="0" smtClean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charset="-127"/>
              </a:rPr>
              <a:t>I/O accomplished with load and store instructions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endParaRPr lang="en-US" altLang="ko-KR" dirty="0" smtClean="0"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53490" cy="533400"/>
          </a:xfrm>
        </p:spPr>
        <p:txBody>
          <a:bodyPr/>
          <a:lstStyle/>
          <a:p>
            <a:r>
              <a:rPr lang="en-US" altLang="ko-KR" smtClean="0">
                <a:ea typeface="굴림" charset="-127"/>
              </a:rPr>
              <a:t>How does the processor actually talk to the device?</a:t>
            </a: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780090" y="533400"/>
            <a:ext cx="3243263" cy="3871914"/>
            <a:chOff x="3641" y="336"/>
            <a:chExt cx="2043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43" cy="1959"/>
              <a:chOff x="2302" y="880"/>
              <a:chExt cx="2043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97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68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1939027" y="1565278"/>
            <a:ext cx="3849937" cy="1163639"/>
            <a:chOff x="1221" y="986"/>
            <a:chExt cx="2410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71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 smtClean="0">
                  <a:latin typeface="Gill Sans" charset="0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8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838200" y="609600"/>
            <a:ext cx="5521325" cy="1223963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2" cy="771"/>
              <a:chOff x="528" y="384"/>
              <a:chExt cx="3432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6" cy="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762001" y="914400"/>
            <a:ext cx="4114801" cy="19050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286000" y="1676402"/>
            <a:ext cx="2133600" cy="774701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85" cy="488"/>
              <a:chOff x="1440" y="1056"/>
              <a:chExt cx="985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85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457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Second-Chance List Algorithm (con’t)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86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How many pages for second chance list?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If 0 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 FIFO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If all  LRU, but page fault on every page reference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Pick intermediate value.  Result is: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Pro: Few disk accesses (page only goes to disk if unused for a long time) 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Con: Increased overhead trapping to OS (software / hardware tradeoff)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With page translation, we can adapt to any kind of access the program makes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Later, we will show how to use page translation / protection to share memory between threads on separated machines</a:t>
            </a: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Question: why didn’t VAX include “use” bit?</a:t>
            </a:r>
          </a:p>
          <a:p>
            <a:pPr lvl="1">
              <a:lnSpc>
                <a:spcPct val="80000"/>
              </a:lnSpc>
            </a:pPr>
            <a:r>
              <a:rPr lang="en-US" altLang="ko-KR" dirty="0" err="1" smtClean="0">
                <a:ea typeface="굴림" panose="020B0600000101010101" pitchFamily="34" charset="-127"/>
                <a:sym typeface="Symbol" panose="05050102010706020507" pitchFamily="18" charset="2"/>
              </a:rPr>
              <a:t>Strecker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 (architect) asked OS people, they said they didn’t need it, so didn’t implement it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He later got blamed, but VAX did OK anyway</a:t>
            </a:r>
          </a:p>
        </p:txBody>
      </p:sp>
    </p:spTree>
    <p:extLst>
      <p:ext uri="{BB962C8B-B14F-4D97-AF65-F5344CB8AC3E}">
        <p14:creationId xmlns:p14="http://schemas.microsoft.com/office/powerpoint/2010/main" val="50254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533400"/>
          </a:xfrm>
        </p:spPr>
        <p:txBody>
          <a:bodyPr/>
          <a:lstStyle/>
          <a:p>
            <a:r>
              <a:rPr lang="en-US" dirty="0" smtClean="0"/>
              <a:t>Example: Memory-Mapped Display Controller</a:t>
            </a:r>
            <a:endParaRPr lang="en-US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838200"/>
            <a:ext cx="6400801" cy="5486400"/>
          </a:xfrm>
        </p:spPr>
        <p:txBody>
          <a:bodyPr>
            <a:noAutofit/>
          </a:bodyPr>
          <a:lstStyle/>
          <a:p>
            <a:r>
              <a:rPr lang="en-US" dirty="0" smtClean="0"/>
              <a:t>Memory-Mapped:</a:t>
            </a:r>
          </a:p>
          <a:p>
            <a:pPr lvl="1"/>
            <a:r>
              <a:rPr lang="en-US" sz="2400" dirty="0" smtClean="0"/>
              <a:t>Hardware maps control registers and display memory into physical address space</a:t>
            </a:r>
          </a:p>
          <a:p>
            <a:pPr lvl="2"/>
            <a:r>
              <a:rPr lang="en-US" dirty="0" smtClean="0"/>
              <a:t>Addresses set by HW jumpers or at boot time</a:t>
            </a:r>
          </a:p>
          <a:p>
            <a:pPr lvl="1"/>
            <a:r>
              <a:rPr lang="en-US" sz="2400" dirty="0" smtClean="0"/>
              <a:t>Simply writing to display memory (also called the </a:t>
            </a:r>
            <a:r>
              <a:rPr lang="ja-JP" altLang="en-US" sz="2400" dirty="0" smtClean="0"/>
              <a:t>“</a:t>
            </a:r>
            <a:r>
              <a:rPr lang="en-US" altLang="ja-JP" sz="2400" dirty="0" smtClean="0"/>
              <a:t>frame buffer</a:t>
            </a:r>
            <a:r>
              <a:rPr lang="ja-JP" altLang="en-US" sz="2400" dirty="0" smtClean="0"/>
              <a:t>”</a:t>
            </a:r>
            <a:r>
              <a:rPr lang="en-US" altLang="ja-JP" sz="2400" dirty="0" smtClean="0"/>
              <a:t>) changes image on screen</a:t>
            </a:r>
          </a:p>
          <a:p>
            <a:pPr lvl="2"/>
            <a:r>
              <a:rPr lang="en-US" dirty="0" err="1" smtClean="0"/>
              <a:t>Addr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0x8000F000 — 0x8000FFFF</a:t>
            </a:r>
          </a:p>
          <a:p>
            <a:pPr lvl="1"/>
            <a:r>
              <a:rPr lang="en-US" sz="2400" dirty="0" smtClean="0"/>
              <a:t>Writing graphics description to </a:t>
            </a:r>
            <a:r>
              <a:rPr lang="en-US" sz="2400" dirty="0" err="1" smtClean="0"/>
              <a:t>cmd</a:t>
            </a:r>
            <a:r>
              <a:rPr lang="en-US" sz="2400" dirty="0" smtClean="0"/>
              <a:t> queue</a:t>
            </a:r>
          </a:p>
          <a:p>
            <a:pPr lvl="2"/>
            <a:r>
              <a:rPr lang="en-US" dirty="0" smtClean="0"/>
              <a:t>Say enter a set of triangles describing some scene</a:t>
            </a:r>
          </a:p>
          <a:p>
            <a:pPr lvl="2"/>
            <a:r>
              <a:rPr lang="en-US" dirty="0" err="1" smtClean="0"/>
              <a:t>Addr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0x80010000 — 0x8001FFFF</a:t>
            </a:r>
          </a:p>
          <a:p>
            <a:pPr lvl="1"/>
            <a:r>
              <a:rPr lang="en-US" sz="2400" dirty="0" smtClean="0"/>
              <a:t>Writing to the command register may cause on-board graphics hardware to do something</a:t>
            </a:r>
          </a:p>
          <a:p>
            <a:pPr lvl="2"/>
            <a:r>
              <a:rPr lang="en-US" dirty="0" smtClean="0"/>
              <a:t>Say render the above scene</a:t>
            </a:r>
          </a:p>
          <a:p>
            <a:pPr lvl="2"/>
            <a:r>
              <a:rPr lang="en-US" dirty="0" err="1" smtClean="0"/>
              <a:t>Addr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0x0007F004</a:t>
            </a:r>
          </a:p>
          <a:p>
            <a:r>
              <a:rPr lang="en-US" dirty="0" smtClean="0"/>
              <a:t>Can protect with address translation</a:t>
            </a:r>
            <a:endParaRPr lang="en-US" dirty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307137" y="908050"/>
            <a:ext cx="2608263" cy="5600700"/>
            <a:chOff x="3685" y="572"/>
            <a:chExt cx="1643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Display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  <a:endParaRPr lang="en-US" dirty="0" smtClean="0">
                <a:latin typeface="Helvetica" charset="0"/>
              </a:endParaRPr>
            </a:p>
            <a:p>
              <a:r>
                <a:rPr lang="en-US" dirty="0" smtClean="0">
                  <a:latin typeface="Helvetica" charset="0"/>
                </a:rPr>
                <a:t>Address</a:t>
              </a:r>
              <a:endParaRPr lang="en-US" dirty="0">
                <a:latin typeface="Helvetica" charset="0"/>
              </a:endParaRP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Graphics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Command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911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</a:t>
            </a:r>
            <a:r>
              <a:rPr lang="en-US" sz="2000" dirty="0" smtClean="0">
                <a:ea typeface="MS PGothic" charset="0"/>
                <a:sym typeface="Symbol" charset="0"/>
              </a:rPr>
              <a:t>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r>
              <a:rPr lang="en-US" sz="2000" dirty="0" smtClean="0">
                <a:ea typeface="MS PGothic" charset="0"/>
              </a:rPr>
              <a:t/>
            </a:r>
            <a:br>
              <a:rPr lang="en-US" sz="2000" dirty="0" smtClean="0">
                <a:ea typeface="MS PGothic" charset="0"/>
              </a:rPr>
            </a:br>
            <a:r>
              <a:rPr lang="en-US" sz="2000" dirty="0" smtClean="0">
                <a:ea typeface="MS PGothic" charset="0"/>
              </a:rPr>
              <a:t>data blocks </a:t>
            </a:r>
            <a:r>
              <a:rPr lang="en-US" sz="2000" dirty="0">
                <a:ea typeface="MS PGothic" charset="0"/>
              </a:rPr>
              <a:t>to/from </a:t>
            </a:r>
            <a:r>
              <a:rPr lang="en-US" sz="2000" dirty="0" smtClean="0">
                <a:ea typeface="MS PGothic" charset="0"/>
              </a:rPr>
              <a:t/>
            </a:r>
            <a:br>
              <a:rPr lang="en-US" sz="2000" dirty="0" smtClean="0">
                <a:ea typeface="MS PGothic" charset="0"/>
              </a:rPr>
            </a:br>
            <a:r>
              <a:rPr lang="en-US" sz="2000" dirty="0" smtClean="0">
                <a:ea typeface="MS PGothic" charset="0"/>
              </a:rPr>
              <a:t>memory </a:t>
            </a:r>
            <a:r>
              <a:rPr lang="en-US" sz="2000" dirty="0">
                <a:ea typeface="MS PGothic" charset="0"/>
              </a:rPr>
              <a:t>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 smtClean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 smtClean="0">
                <a:ea typeface="MS PGothic" charset="0"/>
              </a:rPr>
              <a:t>Sample </a:t>
            </a:r>
            <a:r>
              <a:rPr lang="en-US" dirty="0">
                <a:ea typeface="MS PGothic" charset="0"/>
              </a:rPr>
              <a:t>interaction </a:t>
            </a:r>
            <a:r>
              <a:rPr lang="en-US" dirty="0" smtClean="0">
                <a:ea typeface="MS PGothic" charset="0"/>
              </a:rPr>
              <a:t/>
            </a:r>
            <a:br>
              <a:rPr lang="en-US" dirty="0" smtClean="0">
                <a:ea typeface="MS PGothic" charset="0"/>
              </a:rPr>
            </a:b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</a:t>
            </a:r>
            <a:r>
              <a:rPr lang="en-US" dirty="0" smtClean="0">
                <a:ea typeface="MS PGothic" charset="0"/>
              </a:rPr>
              <a:t>controller</a:t>
            </a:r>
            <a:br>
              <a:rPr lang="en-US" dirty="0" smtClean="0">
                <a:ea typeface="MS PGothic" charset="0"/>
              </a:rPr>
            </a:br>
            <a:r>
              <a:rPr lang="en-US" dirty="0" smtClean="0">
                <a:ea typeface="MS PGothic" charset="0"/>
              </a:rPr>
              <a:t>(</a:t>
            </a:r>
            <a:r>
              <a:rPr lang="en-US" dirty="0">
                <a:ea typeface="MS PGothic" charset="0"/>
              </a:rPr>
              <a:t>from </a:t>
            </a:r>
            <a:r>
              <a:rPr lang="en-US" dirty="0" smtClean="0">
                <a:ea typeface="MS PGothic" charset="0"/>
              </a:rPr>
              <a:t>OSC book):</a:t>
            </a:r>
            <a:endParaRPr lang="en-US" dirty="0">
              <a:ea typeface="MS PGothic" charset="0"/>
            </a:endParaRP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24600" y="3082751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  <a:endParaRPr lang="en-US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5400" y="3479800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76800" y="4876800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65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</a:t>
            </a:r>
            <a:r>
              <a:rPr lang="en-US" sz="2000" dirty="0" smtClean="0">
                <a:ea typeface="MS PGothic" charset="0"/>
                <a:sym typeface="Symbol" charset="0"/>
              </a:rPr>
              <a:t>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r>
              <a:rPr lang="en-US" sz="2000" dirty="0" smtClean="0">
                <a:ea typeface="MS PGothic" charset="0"/>
              </a:rPr>
              <a:t/>
            </a:r>
            <a:br>
              <a:rPr lang="en-US" sz="2000" dirty="0" smtClean="0">
                <a:ea typeface="MS PGothic" charset="0"/>
              </a:rPr>
            </a:br>
            <a:r>
              <a:rPr lang="en-US" sz="2000" dirty="0" smtClean="0">
                <a:ea typeface="MS PGothic" charset="0"/>
              </a:rPr>
              <a:t>data blocks </a:t>
            </a:r>
            <a:r>
              <a:rPr lang="en-US" sz="2000" dirty="0">
                <a:ea typeface="MS PGothic" charset="0"/>
              </a:rPr>
              <a:t>to/from </a:t>
            </a:r>
            <a:r>
              <a:rPr lang="en-US" sz="2000" dirty="0" smtClean="0">
                <a:ea typeface="MS PGothic" charset="0"/>
              </a:rPr>
              <a:t/>
            </a:r>
            <a:br>
              <a:rPr lang="en-US" sz="2000" dirty="0" smtClean="0">
                <a:ea typeface="MS PGothic" charset="0"/>
              </a:rPr>
            </a:br>
            <a:r>
              <a:rPr lang="en-US" sz="2000" dirty="0" smtClean="0">
                <a:ea typeface="MS PGothic" charset="0"/>
              </a:rPr>
              <a:t>memory </a:t>
            </a:r>
            <a:r>
              <a:rPr lang="en-US" sz="2000" dirty="0">
                <a:ea typeface="MS PGothic" charset="0"/>
              </a:rPr>
              <a:t>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 smtClean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 smtClean="0">
                <a:ea typeface="MS PGothic" charset="0"/>
              </a:rPr>
              <a:t>Sample </a:t>
            </a:r>
            <a:r>
              <a:rPr lang="en-US" dirty="0">
                <a:ea typeface="MS PGothic" charset="0"/>
              </a:rPr>
              <a:t>interaction </a:t>
            </a:r>
            <a:r>
              <a:rPr lang="en-US" dirty="0" smtClean="0">
                <a:ea typeface="MS PGothic" charset="0"/>
              </a:rPr>
              <a:t/>
            </a:r>
            <a:br>
              <a:rPr lang="en-US" dirty="0" smtClean="0">
                <a:ea typeface="MS PGothic" charset="0"/>
              </a:rPr>
            </a:b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</a:t>
            </a:r>
            <a:r>
              <a:rPr lang="en-US" dirty="0" smtClean="0">
                <a:ea typeface="MS PGothic" charset="0"/>
              </a:rPr>
              <a:t>controller</a:t>
            </a:r>
            <a:br>
              <a:rPr lang="en-US" dirty="0" smtClean="0">
                <a:ea typeface="MS PGothic" charset="0"/>
              </a:rPr>
            </a:br>
            <a:r>
              <a:rPr lang="en-US" dirty="0" smtClean="0">
                <a:ea typeface="MS PGothic" charset="0"/>
              </a:rPr>
              <a:t>(</a:t>
            </a:r>
            <a:r>
              <a:rPr lang="en-US" dirty="0">
                <a:ea typeface="MS PGothic" charset="0"/>
              </a:rPr>
              <a:t>from </a:t>
            </a:r>
            <a:r>
              <a:rPr lang="en-US" dirty="0" smtClean="0">
                <a:ea typeface="MS PGothic" charset="0"/>
              </a:rPr>
              <a:t>OSC book):</a:t>
            </a:r>
            <a:endParaRPr lang="en-US" dirty="0">
              <a:ea typeface="MS PGothic" charset="0"/>
            </a:endParaRP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00387" y="457200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  <a:endParaRPr lang="en-US" dirty="0"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562600" y="3429001"/>
            <a:ext cx="1219200" cy="1142999"/>
            <a:chOff x="5562600" y="3429001"/>
            <a:chExt cx="1219200" cy="114299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026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326" y="152400"/>
            <a:ext cx="7182074" cy="502702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94305"/>
            <a:ext cx="8686800" cy="5397375"/>
          </a:xfrm>
          <a:noFill/>
        </p:spPr>
        <p:txBody>
          <a:bodyPr lIns="63500" tIns="25400" rIns="63500" bIns="25400"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82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 smtClean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 smtClean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implements a set of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 smtClean="0">
                <a:ea typeface="Gulim" panose="020B0600000101010101" pitchFamily="34" charset="-127"/>
              </a:rPr>
              <a:t> like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 smtClean="0">
                <a:ea typeface="Gulim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 smtClean="0">
                <a:ea typeface="Gulim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 smtClean="0">
                <a:ea typeface="Gulim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 smtClean="0">
                <a:ea typeface="Gulim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 smtClean="0">
                <a:ea typeface="Gulim" panose="020B0600000101010101" pitchFamily="34" charset="-127"/>
              </a:rPr>
              <a:t>,</a:t>
            </a:r>
            <a:r>
              <a:rPr lang="en-US" altLang="ko-KR" dirty="0" smtClean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Top half will </a:t>
            </a:r>
            <a:r>
              <a:rPr lang="en-US" altLang="ko-KR" i="1" dirty="0" smtClean="0">
                <a:ea typeface="Gulim" panose="020B0600000101010101" pitchFamily="34" charset="-127"/>
              </a:rPr>
              <a:t>start</a:t>
            </a:r>
            <a:r>
              <a:rPr lang="en-US" altLang="ko-KR" dirty="0" smtClean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795733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Life Cycle of An I/O Request</a:t>
            </a:r>
            <a:endParaRPr lang="en-US" altLang="ko-KR" sz="1800" smtClean="0">
              <a:ea typeface="Gulim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3613150" y="771525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914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498850"/>
            <a:ext cx="1943270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914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419600"/>
            <a:ext cx="1943270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914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330325" y="5486400"/>
            <a:ext cx="1428705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914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243013" y="2209800"/>
            <a:ext cx="1505971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439863" y="838200"/>
            <a:ext cx="1246156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2463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420826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 smtClean="0">
                <a:ea typeface="Gulim" panose="020B0600000101010101" pitchFamily="34" charset="-127"/>
                <a:sym typeface="Symbol" panose="05050102010706020507" pitchFamily="18" charset="2"/>
              </a:rPr>
              <a:t>Notification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>
              <a:spcBef>
                <a:spcPct val="10000"/>
              </a:spcBef>
            </a:pPr>
            <a:r>
              <a:rPr lang="en-US" dirty="0" smtClean="0"/>
              <a:t>Device drivers interface to I/O devices</a:t>
            </a:r>
          </a:p>
          <a:p>
            <a:pPr lvl="1"/>
            <a:r>
              <a:rPr lang="en-US" dirty="0" smtClean="0"/>
              <a:t>Provide clean Read/Write interface to OS above</a:t>
            </a:r>
          </a:p>
          <a:p>
            <a:pPr lvl="1"/>
            <a:r>
              <a:rPr lang="en-US" dirty="0" smtClean="0"/>
              <a:t>Manipulate devices through PIO, DMA &amp; interrupt handling</a:t>
            </a:r>
          </a:p>
          <a:p>
            <a:pPr lvl="1"/>
            <a:r>
              <a:rPr lang="en-US" dirty="0" smtClean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1553942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16363" y="228600"/>
            <a:ext cx="1474787" cy="379413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ko-KR" smtClean="0">
                <a:ea typeface="굴림" panose="020B0600000101010101" pitchFamily="34" charset="-127"/>
              </a:rPr>
              <a:t>Free List</a:t>
            </a:r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3962400"/>
            <a:ext cx="8915400" cy="2819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Keep set of free pages ready for use in demand paging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err="1" smtClean="0">
                <a:ea typeface="굴림" panose="020B0600000101010101" pitchFamily="34" charset="-127"/>
              </a:rPr>
              <a:t>Freelist</a:t>
            </a:r>
            <a:r>
              <a:rPr lang="en-US" altLang="ko-KR" dirty="0" smtClean="0">
                <a:ea typeface="굴림" panose="020B0600000101010101" pitchFamily="34" charset="-127"/>
              </a:rPr>
              <a:t> filled in background by Clock algorithm or other technique (“</a:t>
            </a:r>
            <a:r>
              <a:rPr lang="en-US" altLang="ko-KR" dirty="0" err="1" smtClean="0">
                <a:ea typeface="굴림" panose="020B0600000101010101" pitchFamily="34" charset="-127"/>
              </a:rPr>
              <a:t>Pageout</a:t>
            </a:r>
            <a:r>
              <a:rPr lang="en-US" altLang="ko-KR" dirty="0" smtClean="0">
                <a:ea typeface="굴림" panose="020B0600000101010101" pitchFamily="34" charset="-127"/>
              </a:rPr>
              <a:t> demon”)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Dirty pages start copying back to disk when enter list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Like VAX second-chance list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If page needed before reused, just return to active set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Advantage: faster for page fault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Can always use page (or pages) immediately on fault</a:t>
            </a:r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855663" y="818761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</a:t>
              </a:r>
              <a:r>
                <a:rPr lang="en-US" altLang="ko-KR" sz="2000" b="0" dirty="0" smtClean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Hand:  </a:t>
              </a:r>
              <a:r>
                <a:rPr lang="en-US" altLang="ko-KR" sz="2000" b="0" dirty="0" smtClean="0">
                  <a:latin typeface="Gill Sans" charset="0"/>
                  <a:ea typeface="Gill Sans" charset="0"/>
                  <a:cs typeface="Gill Sans" charset="0"/>
                </a:rPr>
                <a:t>Advances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</a:t>
              </a:r>
              <a:r>
                <a:rPr lang="en-US" altLang="ko-KR" sz="2000" b="0" dirty="0" smtClean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altLang="ko-KR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099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447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Demand Paging (more details) </a:t>
            </a:r>
          </a:p>
        </p:txBody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739188" cy="571500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ea typeface="굴림" panose="020B0600000101010101" pitchFamily="34" charset="-127"/>
              </a:rPr>
              <a:t>Does software-loaded TLB need use bit? </a:t>
            </a:r>
            <a:br>
              <a:rPr lang="en-US" altLang="ko-KR" sz="2800" dirty="0" smtClean="0">
                <a:ea typeface="굴림" panose="020B0600000101010101" pitchFamily="34" charset="-127"/>
              </a:rPr>
            </a:br>
            <a:r>
              <a:rPr lang="en-US" altLang="ko-KR" sz="2800" dirty="0" smtClean="0">
                <a:ea typeface="굴림" panose="020B0600000101010101" pitchFamily="34" charset="-127"/>
              </a:rPr>
              <a:t>Two Options: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Hardware sets use bit in TLB; when TLB entry is replaced, software copies use bit back to page table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Software manages TLB entries as FIFO list; everything not in TLB is Second-Chance list, managed as strict LRU</a:t>
            </a:r>
          </a:p>
          <a:p>
            <a:r>
              <a:rPr lang="en-US" altLang="ko-KR" sz="2800" dirty="0" smtClean="0">
                <a:ea typeface="굴림" panose="020B0600000101010101" pitchFamily="34" charset="-127"/>
              </a:rPr>
              <a:t>Core Map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</a:rPr>
              <a:t>Page tables map virtual page </a:t>
            </a: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 physical page </a:t>
            </a:r>
          </a:p>
          <a:p>
            <a:pPr lvl="1"/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Do we need a reverse mapping (i.e. physical page  virtual page)?</a:t>
            </a:r>
          </a:p>
          <a:p>
            <a:pPr lvl="2"/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Yes. Clock algorithm runs through page frames. If sharing, then multiple virtual-pages per physical page</a:t>
            </a:r>
          </a:p>
          <a:p>
            <a:pPr lvl="2"/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Can’t push page out to disk without invalidating all PTEs</a:t>
            </a:r>
          </a:p>
        </p:txBody>
      </p:sp>
    </p:spTree>
    <p:extLst>
      <p:ext uri="{BB962C8B-B14F-4D97-AF65-F5344CB8AC3E}">
        <p14:creationId xmlns:p14="http://schemas.microsoft.com/office/powerpoint/2010/main" val="1320623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57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8" y="660400"/>
            <a:ext cx="8967787" cy="5943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Each process needs </a:t>
            </a:r>
            <a:r>
              <a:rPr lang="en-US" altLang="ko-KR" sz="2800" i="1" dirty="0" smtClean="0">
                <a:ea typeface="굴림" panose="020B0600000101010101" pitchFamily="34" charset="-127"/>
              </a:rPr>
              <a:t>minimum</a:t>
            </a:r>
            <a:r>
              <a:rPr lang="en-US" altLang="ko-KR" sz="2800" dirty="0" smtClean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4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400" dirty="0" smtClean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2 pages to handle 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2 pages to handle 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sz="2800" dirty="0" smtClean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4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400" dirty="0" smtClean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4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400" dirty="0" smtClean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7415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Fixed/Priority Allocation</a:t>
            </a:r>
          </a:p>
        </p:txBody>
      </p:sp>
      <p:sp>
        <p:nvSpPr>
          <p:cNvPr id="818193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Equal allocation</a:t>
            </a:r>
            <a:r>
              <a:rPr lang="en-US" altLang="ko-KR" sz="2800" dirty="0" smtClean="0">
                <a:ea typeface="굴림" panose="020B0600000101010101" pitchFamily="34" charset="-127"/>
              </a:rPr>
              <a:t> (Fixed Scheme):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Every process gets same amount of memory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Example: 100 frames, 5 processes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  </a:t>
            </a:r>
            <a:r>
              <a:rPr lang="en-US" altLang="ko-KR" sz="2400" dirty="0" smtClean="0">
                <a:ea typeface="굴림" panose="020B0600000101010101" pitchFamily="34" charset="-127"/>
              </a:rPr>
              <a:t>process gets 20 frames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Proportional allocation</a:t>
            </a:r>
            <a:r>
              <a:rPr lang="en-US" altLang="ko-KR" sz="2800" dirty="0" smtClean="0">
                <a:ea typeface="굴림" panose="020B0600000101010101" pitchFamily="34" charset="-127"/>
              </a:rPr>
              <a:t> (Fixed Scheme)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Allocate according to the size of process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Computation proceeds as follows: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FontTx/>
              <a:buNone/>
            </a:pPr>
            <a:r>
              <a:rPr lang="en-US" altLang="ko-KR" sz="2400" i="1" dirty="0" smtClean="0">
                <a:ea typeface="굴림" panose="020B0600000101010101" pitchFamily="34" charset="-127"/>
              </a:rPr>
              <a:t>		</a:t>
            </a:r>
            <a:r>
              <a:rPr lang="en-US" altLang="ko-KR" sz="2400" i="1" dirty="0" err="1" smtClean="0">
                <a:ea typeface="굴림" panose="020B0600000101010101" pitchFamily="34" charset="-127"/>
              </a:rPr>
              <a:t>s</a:t>
            </a:r>
            <a:r>
              <a:rPr lang="en-US" altLang="ko-KR" sz="2400" i="1" baseline="-25000" dirty="0" err="1" smtClean="0">
                <a:ea typeface="굴림" panose="020B0600000101010101" pitchFamily="34" charset="-127"/>
              </a:rPr>
              <a:t>i</a:t>
            </a:r>
            <a:r>
              <a:rPr lang="en-US" altLang="ko-KR" sz="2400" dirty="0" smtClean="0">
                <a:ea typeface="굴림" panose="020B0600000101010101" pitchFamily="34" charset="-127"/>
              </a:rPr>
              <a:t> = size of process 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p</a:t>
            </a:r>
            <a:r>
              <a:rPr lang="en-US" altLang="ko-KR" sz="2400" i="1" baseline="-25000" dirty="0" smtClean="0">
                <a:ea typeface="굴림" panose="020B0600000101010101" pitchFamily="34" charset="-127"/>
              </a:rPr>
              <a:t>i</a:t>
            </a:r>
            <a:r>
              <a:rPr lang="en-US" altLang="ko-KR" sz="2400" dirty="0" smtClean="0">
                <a:ea typeface="굴림" panose="020B0600000101010101" pitchFamily="34" charset="-127"/>
              </a:rPr>
              <a:t> and 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S</a:t>
            </a:r>
            <a:r>
              <a:rPr lang="en-US" altLang="ko-KR" sz="2400" dirty="0" smtClean="0">
                <a:ea typeface="굴림" panose="020B0600000101010101" pitchFamily="34" charset="-127"/>
              </a:rPr>
              <a:t> = </a:t>
            </a:r>
            <a:r>
              <a:rPr lang="en-US" altLang="ko-KR" sz="2400" dirty="0" smtClean="0">
                <a:ea typeface="굴림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sz="2400" i="1" dirty="0" err="1" smtClean="0">
                <a:ea typeface="굴림" panose="020B0600000101010101" pitchFamily="34" charset="-127"/>
              </a:rPr>
              <a:t>s</a:t>
            </a:r>
            <a:r>
              <a:rPr lang="en-US" altLang="ko-KR" sz="2400" i="1" baseline="-25000" dirty="0" err="1" smtClean="0">
                <a:ea typeface="굴림" panose="020B0600000101010101" pitchFamily="34" charset="-127"/>
              </a:rPr>
              <a:t>i</a:t>
            </a:r>
            <a:r>
              <a:rPr lang="en-US" altLang="ko-KR" sz="2400" dirty="0" smtClean="0">
                <a:ea typeface="굴림" panose="020B0600000101010101" pitchFamily="34" charset="-127"/>
              </a:rPr>
              <a:t>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FontTx/>
              <a:buNone/>
            </a:pPr>
            <a:r>
              <a:rPr lang="en-US" altLang="ko-KR" sz="2400" dirty="0" smtClean="0">
                <a:ea typeface="굴림" panose="020B0600000101010101" pitchFamily="34" charset="-127"/>
              </a:rPr>
              <a:t>		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m</a:t>
            </a:r>
            <a:r>
              <a:rPr lang="en-US" altLang="ko-KR" sz="2400" dirty="0" smtClean="0">
                <a:ea typeface="굴림" panose="020B0600000101010101" pitchFamily="34" charset="-127"/>
              </a:rPr>
              <a:t> = total number of frames</a:t>
            </a:r>
            <a:br>
              <a:rPr lang="en-US" altLang="ko-KR" sz="2400" dirty="0" smtClean="0">
                <a:ea typeface="굴림" panose="020B0600000101010101" pitchFamily="34" charset="-127"/>
              </a:rPr>
            </a:br>
            <a:endParaRPr lang="en-US" altLang="ko-KR" sz="2400" dirty="0" smtClean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FontTx/>
              <a:buNone/>
            </a:pPr>
            <a:r>
              <a:rPr lang="en-US" altLang="ko-KR" sz="2400" dirty="0" smtClean="0">
                <a:ea typeface="굴림" panose="020B0600000101010101" pitchFamily="34" charset="-127"/>
              </a:rPr>
              <a:t>		</a:t>
            </a:r>
            <a:r>
              <a:rPr lang="en-US" altLang="ko-KR" sz="2400" i="1" dirty="0" err="1" smtClean="0">
                <a:ea typeface="굴림" panose="020B0600000101010101" pitchFamily="34" charset="-127"/>
              </a:rPr>
              <a:t>a</a:t>
            </a:r>
            <a:r>
              <a:rPr lang="en-US" altLang="ko-KR" sz="2400" i="1" baseline="-25000" dirty="0" err="1" smtClean="0">
                <a:ea typeface="굴림" panose="020B0600000101010101" pitchFamily="34" charset="-127"/>
              </a:rPr>
              <a:t>i</a:t>
            </a:r>
            <a:r>
              <a:rPr lang="en-US" altLang="ko-KR" sz="2400" dirty="0" smtClean="0">
                <a:ea typeface="굴림" panose="020B0600000101010101" pitchFamily="34" charset="-127"/>
              </a:rPr>
              <a:t> = allocation for 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p</a:t>
            </a:r>
            <a:r>
              <a:rPr lang="en-US" altLang="ko-KR" sz="2400" i="1" baseline="-25000" dirty="0" smtClean="0">
                <a:ea typeface="굴림" panose="020B0600000101010101" pitchFamily="34" charset="-127"/>
              </a:rPr>
              <a:t>i</a:t>
            </a:r>
            <a:r>
              <a:rPr lang="en-US" altLang="ko-KR" sz="2400" dirty="0" smtClean="0">
                <a:ea typeface="굴림" panose="020B0600000101010101" pitchFamily="34" charset="-127"/>
              </a:rPr>
              <a:t> =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endParaRPr lang="en-US" altLang="ko-KR" sz="14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Priority Allocation: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Proportional scheme using priorities rather than size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Same type of computation as previous scheme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Possible behavior: If process </a:t>
            </a:r>
            <a:r>
              <a:rPr lang="en-US" altLang="ko-KR" sz="2400" i="1" dirty="0" smtClean="0">
                <a:ea typeface="굴림" panose="020B0600000101010101" pitchFamily="34" charset="-127"/>
              </a:rPr>
              <a:t>p</a:t>
            </a:r>
            <a:r>
              <a:rPr lang="en-US" altLang="ko-KR" sz="2400" i="1" baseline="-25000" dirty="0" smtClean="0">
                <a:ea typeface="굴림" panose="020B0600000101010101" pitchFamily="34" charset="-127"/>
              </a:rPr>
              <a:t>i</a:t>
            </a:r>
            <a:r>
              <a:rPr lang="en-US" altLang="ko-KR" sz="2400" dirty="0" smtClean="0">
                <a:ea typeface="굴림" panose="020B0600000101010101" pitchFamily="34" charset="-127"/>
              </a:rPr>
              <a:t> generates a page fault, select for replacement a frame from a process with lower priority number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 smtClean="0">
                <a:ea typeface="굴림" panose="020B0600000101010101" pitchFamily="34" charset="-127"/>
              </a:rPr>
              <a:t>Perhaps we should use an adaptive scheme instead???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What if some application just needs more memory?</a:t>
            </a:r>
          </a:p>
        </p:txBody>
      </p:sp>
      <p:graphicFrame>
        <p:nvGraphicFramePr>
          <p:cNvPr id="818180" name="Object 4"/>
          <p:cNvGraphicFramePr>
            <a:graphicFrameLocks noChangeAspect="1"/>
          </p:cNvGraphicFramePr>
          <p:nvPr>
            <p:extLst/>
          </p:nvPr>
        </p:nvGraphicFramePr>
        <p:xfrm>
          <a:off x="3686175" y="3429000"/>
          <a:ext cx="8858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406048" imgH="393359" progId="Equation.3">
                  <p:embed/>
                </p:oleObj>
              </mc:Choice>
              <mc:Fallback>
                <p:oleObj name="Equation" r:id="rId4" imgW="406048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3429000"/>
                        <a:ext cx="88582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1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6106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 smtClean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 smtClean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 smtClean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 smtClean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 smtClean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1371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6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581400"/>
            <a:ext cx="8839200" cy="3124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smtClean="0">
                <a:ea typeface="굴림" panose="020B0600000101010101" pitchFamily="34" charset="-127"/>
              </a:rPr>
              <a:t>If a process does not have “enough” pages, the page-fault rate is very high.  </a:t>
            </a:r>
            <a:r>
              <a:rPr lang="en-US" altLang="ko-KR" sz="2800" dirty="0" smtClean="0">
                <a:ea typeface="굴림" panose="020B0600000101010101" pitchFamily="34" charset="-127"/>
              </a:rPr>
              <a:t>This leads to: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low CPU utilization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operating system spends most of its time swapping to disk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Thrashing 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 a process is busy swapping pages in and out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Questions: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How do we detect Thrashing?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 smtClean="0">
                <a:ea typeface="굴림" panose="020B0600000101010101" pitchFamily="34" charset="-127"/>
              </a:rPr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2514600" y="7620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81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80263</TotalTime>
  <Pages>60</Pages>
  <Words>2595</Words>
  <Application>Microsoft Macintosh PowerPoint</Application>
  <PresentationFormat>On-screen Show (4:3)</PresentationFormat>
  <Paragraphs>517</Paragraphs>
  <Slides>36</Slides>
  <Notes>27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Comic Sans MS</vt:lpstr>
      <vt:lpstr>Consolas</vt:lpstr>
      <vt:lpstr>Courier New</vt:lpstr>
      <vt:lpstr>Gill Sans</vt:lpstr>
      <vt:lpstr>Gill Sans Light</vt:lpstr>
      <vt:lpstr>Gulim</vt:lpstr>
      <vt:lpstr>Helvetica</vt:lpstr>
      <vt:lpstr>MS PGothic</vt:lpstr>
      <vt:lpstr>ＭＳ Ｐゴシック</vt:lpstr>
      <vt:lpstr>Symbol</vt:lpstr>
      <vt:lpstr>Times New Roman</vt:lpstr>
      <vt:lpstr>굴림</vt:lpstr>
      <vt:lpstr>Arial</vt:lpstr>
      <vt:lpstr>Office</vt:lpstr>
      <vt:lpstr>Equation</vt:lpstr>
      <vt:lpstr>CS162 Operating Systems and Systems Programming Lecture 16   Finish caching, General I/O</vt:lpstr>
      <vt:lpstr>Second-Chance List Algorithm (VAX/VMS)</vt:lpstr>
      <vt:lpstr>Second-Chance List Algorithm (con’t)</vt:lpstr>
      <vt:lpstr>Free List</vt:lpstr>
      <vt:lpstr>Demand Paging (more details) </vt:lpstr>
      <vt:lpstr>Allocation of Page Frames (Memory Pages)</vt:lpstr>
      <vt:lpstr>Fixed/Priority Allocation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General I/O</vt:lpstr>
      <vt:lpstr>The Requirements of I/O</vt:lpstr>
      <vt:lpstr>OS Basics: I/O</vt:lpstr>
      <vt:lpstr>In a Picture</vt:lpstr>
      <vt:lpstr>Operational Parameters for I/O</vt:lpstr>
      <vt:lpstr>Kernel Device Structure</vt:lpstr>
      <vt:lpstr>The Goal of the I/O Subsystem</vt:lpstr>
      <vt:lpstr>Want Standard Interfaces to Devices</vt:lpstr>
      <vt:lpstr>How Does User Deal with Timing?</vt:lpstr>
      <vt:lpstr>Administrivia</vt:lpstr>
      <vt:lpstr>break</vt:lpstr>
      <vt:lpstr>Chip-scale Features of 2015 x86 (Sky Lake)</vt:lpstr>
      <vt:lpstr>Sky Lake I/O: PCH</vt:lpstr>
      <vt:lpstr>Modern I/O Systems</vt:lpstr>
      <vt:lpstr>Example: PCI Architecture</vt:lpstr>
      <vt:lpstr>Example Device-Transfer Rates in Mb/s  (Sun Enterprise 6000)</vt:lpstr>
      <vt:lpstr>How does the processor actually talk to the device?</vt:lpstr>
      <vt:lpstr>Example: Memory-Mapped Display Controller</vt:lpstr>
      <vt:lpstr>Transferring Data To/From Controller</vt:lpstr>
      <vt:lpstr>Transferring Data To/From Controller</vt:lpstr>
      <vt:lpstr>I/O Device Notifying the OS</vt:lpstr>
      <vt:lpstr>Device Drivers</vt:lpstr>
      <vt:lpstr>Life Cycle of An I/O Request</vt:lpstr>
      <vt:lpstr>Summary</vt:lpstr>
    </vt:vector>
  </TitlesOfParts>
  <Company>UC Berkeley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Ion Stoica</cp:lastModifiedBy>
  <cp:revision>862</cp:revision>
  <cp:lastPrinted>2018-10-22T23:16:07Z</cp:lastPrinted>
  <dcterms:created xsi:type="dcterms:W3CDTF">1995-08-12T11:37:26Z</dcterms:created>
  <dcterms:modified xsi:type="dcterms:W3CDTF">2018-10-23T06:18:38Z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